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Maven Pro" pitchFamily="2" charset="77"/>
      <p:regular r:id="rId11"/>
      <p:bold r:id="rId12"/>
    </p:embeddedFont>
    <p:embeddedFont>
      <p:font typeface="Nunito" pitchFamily="2" charset="77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94"/>
  </p:normalViewPr>
  <p:slideViewPr>
    <p:cSldViewPr snapToGrid="0">
      <p:cViewPr varScale="1">
        <p:scale>
          <a:sx n="145" d="100"/>
          <a:sy n="145" d="100"/>
        </p:scale>
        <p:origin x="176" y="4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ed66927f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ed66927f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d66927f2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ed66927f2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ed76a4c96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ed76a4c96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•No statistical hypothesis testing such as t-test</a:t>
            </a:r>
            <a:endParaRPr sz="1600">
              <a:solidFill>
                <a:schemeClr val="dk1"/>
              </a:solidFill>
            </a:endParaRPr>
          </a:p>
          <a:p>
            <a:pPr marL="12700" lvl="0" indent="0" algn="l" rtl="0">
              <a:lnSpc>
                <a:spcPct val="98181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•T-test is used to compare the means of two groups (control vs. migration)</a:t>
            </a:r>
            <a:endParaRPr sz="1200">
              <a:solidFill>
                <a:schemeClr val="dk1"/>
              </a:solidFill>
            </a:endParaRPr>
          </a:p>
          <a:p>
            <a:pPr marL="12700" lvl="0" indent="0" algn="l" rtl="0">
              <a:lnSpc>
                <a:spcPct val="98181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•Certain assumptions must be met</a:t>
            </a:r>
            <a:endParaRPr sz="1200">
              <a:solidFill>
                <a:schemeClr val="dk1"/>
              </a:solidFill>
            </a:endParaRPr>
          </a:p>
          <a:p>
            <a:pPr marL="12700" lvl="0" indent="0" algn="l" rtl="0">
              <a:lnSpc>
                <a:spcPct val="98181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•The data should be approximately normally distributed within each group.</a:t>
            </a:r>
            <a:endParaRPr sz="800">
              <a:solidFill>
                <a:schemeClr val="dk1"/>
              </a:solidFill>
            </a:endParaRPr>
          </a:p>
          <a:p>
            <a:pPr marL="12700" lvl="0" indent="0" algn="l" rtl="0">
              <a:lnSpc>
                <a:spcPct val="98181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•The variances between the two groups should be similar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With a small sample size, these assumptions are hard to verify.</a:t>
            </a:r>
            <a:endParaRPr sz="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a8422203b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a8422203b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ed66927f2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ed66927f2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ed6bde836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ed6bde836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D1D2D3"/>
                </a:solidFill>
                <a:highlight>
                  <a:srgbClr val="222529"/>
                </a:highlight>
              </a:rPr>
              <a:t>(They just immediately accepted it without even showing much emotion or questioning why it broke down). It's like robots breaking down is a more common phenomenon than it ideally should be and the general reliability of robots need to increase for the general trust level of people to go up.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ed6bde836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ed6bde836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051600"/>
            <a:ext cx="65469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40"/>
              <a:t>Agent Migration during Human-Robot Joint Task</a:t>
            </a:r>
            <a:endParaRPr sz="384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298105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Marlow, Madelyn, Si, and Talha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you pick your project?</a:t>
            </a: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968750" y="1482050"/>
            <a:ext cx="55488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Human-Robot Team Adaptability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600" dirty="0"/>
              <a:t>getting used to new people vs. new technology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Integrated Assistive Robotics</a:t>
            </a:r>
            <a:endParaRPr sz="1600" dirty="0"/>
          </a:p>
        </p:txBody>
      </p:sp>
      <p:pic>
        <p:nvPicPr>
          <p:cNvPr id="285" name="Google Shape;285;p14"/>
          <p:cNvPicPr preferRelativeResize="0"/>
          <p:nvPr/>
        </p:nvPicPr>
        <p:blipFill rotWithShape="1">
          <a:blip r:embed="rId3">
            <a:alphaModFix/>
          </a:blip>
          <a:srcRect l="4319" t="20804" r="17859" b="25532"/>
          <a:stretch/>
        </p:blipFill>
        <p:spPr>
          <a:xfrm>
            <a:off x="1546102" y="2571750"/>
            <a:ext cx="5879823" cy="22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bot arm with a few plastic fruits on a table&#10;&#10;Description automatically generated with medium confidence">
            <a:extLst>
              <a:ext uri="{FF2B5EF4-FFF2-40B4-BE49-F238E27FC236}">
                <a16:creationId xmlns:a16="http://schemas.microsoft.com/office/drawing/2014/main" id="{5B524FDE-F3AB-4639-AB3F-64BEBF97C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148" y="883049"/>
            <a:ext cx="4704777" cy="3377401"/>
          </a:xfrm>
          <a:prstGeom prst="rect">
            <a:avLst/>
          </a:prstGeom>
        </p:spPr>
      </p:pic>
      <p:sp>
        <p:nvSpPr>
          <p:cNvPr id="291" name="Google Shape;291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Task</a:t>
            </a:r>
            <a:endParaRPr/>
          </a:p>
        </p:txBody>
      </p:sp>
      <p:sp>
        <p:nvSpPr>
          <p:cNvPr id="292" name="Google Shape;292;p15"/>
          <p:cNvSpPr txBox="1">
            <a:spLocks noGrp="1"/>
          </p:cNvSpPr>
          <p:nvPr>
            <p:ph type="body" idx="1"/>
          </p:nvPr>
        </p:nvSpPr>
        <p:spPr>
          <a:xfrm>
            <a:off x="1013175" y="1597875"/>
            <a:ext cx="2702700" cy="33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475" b="1"/>
              <a:t>Put away groceries!</a:t>
            </a:r>
            <a:endParaRPr sz="1475" b="1"/>
          </a:p>
          <a:p>
            <a:pPr marL="457200" lvl="0" indent="-3222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75"/>
              <a:buChar char="-"/>
            </a:pPr>
            <a:r>
              <a:rPr lang="en" sz="1475"/>
              <a:t>develop a human-robot relationship</a:t>
            </a:r>
            <a:endParaRPr sz="1475"/>
          </a:p>
          <a:p>
            <a:pPr marL="457200" lvl="0" indent="-32226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75"/>
              <a:buChar char="-"/>
            </a:pPr>
            <a:r>
              <a:rPr lang="en" sz="1475"/>
              <a:t>create a “life agent”</a:t>
            </a:r>
            <a:endParaRPr sz="1475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endParaRPr sz="1475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475" u="sng"/>
              <a:t>Analyzing:</a:t>
            </a:r>
            <a:endParaRPr sz="1475" u="sng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475" b="1"/>
              <a:t>agent migration</a:t>
            </a:r>
            <a:endParaRPr sz="1475" b="1"/>
          </a:p>
          <a:p>
            <a:pPr marL="457200" lvl="0" indent="-311467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5"/>
              <a:buChar char="-"/>
            </a:pPr>
            <a:r>
              <a:rPr lang="en" sz="1305"/>
              <a:t>preference transfer</a:t>
            </a:r>
            <a:endParaRPr sz="1305"/>
          </a:p>
          <a:p>
            <a:pPr marL="457200" lvl="0" indent="-31146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5"/>
              <a:buChar char="-"/>
            </a:pPr>
            <a:r>
              <a:rPr lang="en" sz="1305"/>
              <a:t>task transfer</a:t>
            </a:r>
            <a:endParaRPr sz="1305"/>
          </a:p>
          <a:p>
            <a:pPr marL="457200" lvl="0" indent="-31146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5"/>
              <a:buChar char="-"/>
            </a:pPr>
            <a:r>
              <a:rPr lang="en" sz="1305"/>
              <a:t>trust transfer</a:t>
            </a:r>
            <a:endParaRPr sz="1305"/>
          </a:p>
          <a:p>
            <a:pPr marL="914400" lvl="1" indent="-31146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5"/>
              <a:buChar char="-"/>
            </a:pPr>
            <a:r>
              <a:rPr lang="en" sz="1305"/>
              <a:t>capacity, moral</a:t>
            </a:r>
            <a:endParaRPr sz="130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F9906-0F65-078B-7576-DCD3D79CB9C3}"/>
              </a:ext>
            </a:extLst>
          </p:cNvPr>
          <p:cNvSpPr txBox="1"/>
          <p:nvPr/>
        </p:nvSpPr>
        <p:spPr>
          <a:xfrm>
            <a:off x="4819050" y="4267925"/>
            <a:ext cx="32603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5"/>
                </a:solidFill>
              </a:rPr>
              <a:t>Video link:</a:t>
            </a:r>
          </a:p>
          <a:p>
            <a:r>
              <a:rPr lang="en-US" sz="1000" dirty="0">
                <a:solidFill>
                  <a:schemeClr val="accent5"/>
                </a:solidFill>
              </a:rPr>
              <a:t>https://</a:t>
            </a:r>
            <a:r>
              <a:rPr lang="en-US" sz="1000" dirty="0" err="1">
                <a:solidFill>
                  <a:schemeClr val="accent5"/>
                </a:solidFill>
              </a:rPr>
              <a:t>drive.google.com</a:t>
            </a:r>
            <a:r>
              <a:rPr lang="en-US" sz="1000" dirty="0">
                <a:solidFill>
                  <a:schemeClr val="accent5"/>
                </a:solidFill>
              </a:rPr>
              <a:t>/file/d/1_H99MCVlODJtdmO7nKZPWcK1qvZpLX7G/</a:t>
            </a:r>
            <a:r>
              <a:rPr lang="en-US" sz="1000" dirty="0" err="1">
                <a:solidFill>
                  <a:schemeClr val="accent5"/>
                </a:solidFill>
              </a:rPr>
              <a:t>view?usp</a:t>
            </a:r>
            <a:r>
              <a:rPr lang="en-US" sz="1000" dirty="0">
                <a:solidFill>
                  <a:schemeClr val="accent5"/>
                </a:solidFill>
              </a:rPr>
              <a:t>=sharing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99" name="Google Shape;299;p16"/>
          <p:cNvSpPr txBox="1">
            <a:spLocks noGrp="1"/>
          </p:cNvSpPr>
          <p:nvPr>
            <p:ph type="body" idx="1"/>
          </p:nvPr>
        </p:nvSpPr>
        <p:spPr>
          <a:xfrm>
            <a:off x="1242400" y="1783250"/>
            <a:ext cx="70305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Due to small sample size, we can’t use statistical hypothesis testing such as t-test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Data visualization shows no obvious drop in ratings from control to migrant studies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b="1"/>
              <a:t>The agent migration might not have an effect on people’s trust of the robot</a:t>
            </a:r>
            <a:endParaRPr b="1"/>
          </a:p>
        </p:txBody>
      </p:sp>
      <p:pic>
        <p:nvPicPr>
          <p:cNvPr id="300" name="Google Shape;3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43" y="2723750"/>
            <a:ext cx="2888606" cy="232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2599" y="2711025"/>
            <a:ext cx="2843701" cy="2322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6150" y="2711025"/>
            <a:ext cx="2843701" cy="2331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Retrospective</a:t>
            </a: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body" idx="1"/>
          </p:nvPr>
        </p:nvSpPr>
        <p:spPr>
          <a:xfrm>
            <a:off x="1303800" y="1426350"/>
            <a:ext cx="3430500" cy="31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/>
              <a:t>Implementation</a:t>
            </a:r>
            <a:endParaRPr sz="1900" u="sng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Successes</a:t>
            </a:r>
            <a:endParaRPr b="1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Preference learning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Users quickly understood task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Needs Improvement</a:t>
            </a:r>
            <a:endParaRPr b="1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Inconsistent pick &amp; place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Limited interaction modalities</a:t>
            </a:r>
            <a:endParaRPr b="1"/>
          </a:p>
        </p:txBody>
      </p:sp>
      <p:sp>
        <p:nvSpPr>
          <p:cNvPr id="309" name="Google Shape;309;p17"/>
          <p:cNvSpPr txBox="1">
            <a:spLocks noGrp="1"/>
          </p:cNvSpPr>
          <p:nvPr>
            <p:ph type="body" idx="2"/>
          </p:nvPr>
        </p:nvSpPr>
        <p:spPr>
          <a:xfrm>
            <a:off x="4903650" y="1426350"/>
            <a:ext cx="3430500" cy="31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/>
              <a:t>Results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Successes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Low participant expectancy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Positive interaction feedback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Varied subject familiarity in robotics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Needs Improvement</a:t>
            </a:r>
            <a:endParaRPr b="1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data needed on UX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Inconsistent experiment length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Low # of participants (n = 10)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315" name="Google Shape;315;p18"/>
          <p:cNvSpPr txBox="1">
            <a:spLocks noGrp="1"/>
          </p:cNvSpPr>
          <p:nvPr>
            <p:ph type="body" idx="1"/>
          </p:nvPr>
        </p:nvSpPr>
        <p:spPr>
          <a:xfrm>
            <a:off x="1303800" y="1426350"/>
            <a:ext cx="3430500" cy="31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/>
              <a:t>Implementation</a:t>
            </a:r>
            <a:endParaRPr b="1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Smoother &amp; predictable robot trajectories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Vision-enabled pick &amp; place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Expanded interaction modalities </a:t>
            </a:r>
            <a:endParaRPr/>
          </a:p>
        </p:txBody>
      </p:sp>
      <p:sp>
        <p:nvSpPr>
          <p:cNvPr id="316" name="Google Shape;316;p18"/>
          <p:cNvSpPr txBox="1">
            <a:spLocks noGrp="1"/>
          </p:cNvSpPr>
          <p:nvPr>
            <p:ph type="body" idx="2"/>
          </p:nvPr>
        </p:nvSpPr>
        <p:spPr>
          <a:xfrm>
            <a:off x="4903650" y="1426350"/>
            <a:ext cx="3430500" cy="31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/>
              <a:t>Results</a:t>
            </a:r>
            <a:endParaRPr b="1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participants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conditions (2x2)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Longer experiments (build more rapport)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Examine effects with heterogeneous morphologies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29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Interesting Things We Learned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They thought there were 2 robots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They would pay little to buy the robots: $12 - $200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“I would probably pay like 50 bucks, it’s be cool”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“I wouldn't want this robot to put away groceries in my home”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People were not surprised when robots “broke down”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Suggestions for future COMP 133 students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0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 open to other insights that might emerge as you are investigating your primary hypothesis.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Really differentiate your control from the experiment to avoid any potential confusions.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Get more human subjects than is necessary to account for bad results.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Review a lot of literature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Get started early with any skills that might be necessary to implement the study, e.g. ROS.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474</Words>
  <Application>Microsoft Macintosh PowerPoint</Application>
  <PresentationFormat>On-screen Show (16:9)</PresentationFormat>
  <Paragraphs>70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Maven Pro</vt:lpstr>
      <vt:lpstr>Nunito</vt:lpstr>
      <vt:lpstr>Momentum</vt:lpstr>
      <vt:lpstr>Agent Migration during Human-Robot Joint Task</vt:lpstr>
      <vt:lpstr>Why did you pick your project?</vt:lpstr>
      <vt:lpstr>The Task</vt:lpstr>
      <vt:lpstr>Results</vt:lpstr>
      <vt:lpstr>Retrospective</vt:lpstr>
      <vt:lpstr>Next Steps</vt:lpstr>
      <vt:lpstr>Most Interesting Things We Learned  </vt:lpstr>
      <vt:lpstr>Suggestions for future COMP 133 students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 Migration during Human-Robot Joint Task</dc:title>
  <cp:lastModifiedBy>Liu, Si</cp:lastModifiedBy>
  <cp:revision>2</cp:revision>
  <dcterms:modified xsi:type="dcterms:W3CDTF">2023-12-20T04:50:03Z</dcterms:modified>
</cp:coreProperties>
</file>